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1.xml" ContentType="application/vnd.openxmlformats-officedocument.presentationml.notesSlide+xml"/>
  <Override PartName="/ppt/media/image10.jpeg" ContentType="image/jpeg"/>
  <Override PartName="/ppt/notesSlides/notesSlide2.xml" ContentType="application/vnd.openxmlformats-officedocument.presentationml.notesSlide+xml"/>
  <Override PartName="/ppt/media/image11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notesSlides/notesSlide5.xml" ContentType="application/vnd.openxmlformats-officedocument.presentationml.notesSlide+xml"/>
  <Override PartName="/ppt/media/image17.jpeg" ContentType="image/jpeg"/>
  <Override PartName="/ppt/media/image1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64B4F"/>
        </a:solidFill>
        <a:effectLst/>
        <a:uFillTx/>
        <a:latin typeface="+mj-lt"/>
        <a:ea typeface="+mj-ea"/>
        <a:cs typeface="+mj-cs"/>
        <a:sym typeface="Euphem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BDF"/>
          </a:solidFill>
        </a:fill>
      </a:tcStyle>
    </a:wholeTbl>
    <a:band2H>
      <a:tcTxStyle b="def" i="def"/>
      <a:tcStyle>
        <a:tcBdr/>
        <a:fill>
          <a:solidFill>
            <a:srgbClr val="E7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3EF"/>
          </a:solidFill>
        </a:fill>
      </a:tcStyle>
    </a:wholeTbl>
    <a:band2H>
      <a:tcTxStyle b="def" i="def"/>
      <a:tcStyle>
        <a:tcBdr/>
        <a:fill>
          <a:solidFill>
            <a:srgbClr val="E7F2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BD2"/>
          </a:solidFill>
        </a:fill>
      </a:tcStyle>
    </a:wholeTbl>
    <a:band2H>
      <a:tcTxStyle b="def" i="def"/>
      <a:tcStyle>
        <a:tcBdr/>
        <a:fill>
          <a:solidFill>
            <a:srgbClr val="E7EE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64B4F"/>
        </a:fontRef>
        <a:srgbClr val="164B4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64B4F"/>
              </a:solidFill>
              <a:prstDash val="solid"/>
              <a:round/>
            </a:ln>
          </a:top>
          <a:bottom>
            <a:ln w="25400" cap="flat">
              <a:solidFill>
                <a:srgbClr val="164B4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64B4F"/>
              </a:solidFill>
              <a:prstDash val="solid"/>
              <a:round/>
            </a:ln>
          </a:top>
          <a:bottom>
            <a:ln w="25400" cap="flat">
              <a:solidFill>
                <a:srgbClr val="164B4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64B4F"/>
        </a:fontRef>
        <a:srgbClr val="164B4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CF"/>
          </a:solidFill>
        </a:fill>
      </a:tcStyle>
    </a:wholeTbl>
    <a:band2H>
      <a:tcTxStyle b="def" i="def"/>
      <a:tcStyle>
        <a:tcBdr/>
        <a:fill>
          <a:solidFill>
            <a:srgbClr val="E7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64B4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1pPr>
    <a:lvl2pPr indent="2286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2pPr>
    <a:lvl3pPr indent="4572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3pPr>
    <a:lvl4pPr indent="6858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4pPr>
    <a:lvl5pPr indent="9144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5pPr>
    <a:lvl6pPr indent="11430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6pPr>
    <a:lvl7pPr indent="13716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7pPr>
    <a:lvl8pPr indent="16002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8pPr>
    <a:lvl9pPr indent="1828800" latinLnBrk="0">
      <a:defRPr sz="1200">
        <a:solidFill>
          <a:srgbClr val="164B4F"/>
        </a:solidFill>
        <a:latin typeface="+mj-lt"/>
        <a:ea typeface="+mj-ea"/>
        <a:cs typeface="+mj-cs"/>
        <a:sym typeface="Euphemia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" name="Shape 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goal is to restore one’s attention in less than the standard 15 minutes used in previous studies.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" name="Shape 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Understanding the time needed to restore attention is vital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" name="Shape 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may not realize but you actually know at least one of his designs: Central Park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Based on the results from studies conducted on Attention Restoration Theory</a:t>
            </a:r>
          </a:p>
          <a:p>
            <a:pPr/>
            <a:r>
              <a:t>These studies, exposed participnats to nature scenes using random lengths of time</a:t>
            </a:r>
          </a:p>
          <a:p>
            <a:pPr/>
            <a:r>
              <a:t>Our research question is: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will be analysed against expected results from Hypothesis.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293813" y="990600"/>
            <a:ext cx="8458201" cy="32004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293812" y="4267200"/>
            <a:ext cx="8458201" cy="1371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</a:lvl1pPr>
            <a:lvl2pPr marL="0" indent="457200">
              <a:spcBef>
                <a:spcPts val="0"/>
              </a:spcBef>
              <a:buSzTx/>
              <a:buFontTx/>
              <a:buNone/>
            </a:lvl2pPr>
            <a:lvl3pPr marL="0" indent="914400">
              <a:spcBef>
                <a:spcPts val="0"/>
              </a:spcBef>
              <a:buSzTx/>
              <a:buFontTx/>
              <a:buNone/>
            </a:lvl3pPr>
            <a:lvl4pPr marL="0" indent="1371600">
              <a:spcBef>
                <a:spcPts val="0"/>
              </a:spcBef>
              <a:buSzTx/>
              <a:buFontTx/>
              <a:buNone/>
            </a:lvl4pPr>
            <a:lvl5pPr marL="0" indent="1828800">
              <a:spcBef>
                <a:spcPts val="0"/>
              </a:spcBef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1293812" y="1676400"/>
            <a:ext cx="9601201" cy="4495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914162" y="1122362"/>
            <a:ext cx="10360501" cy="2387601"/>
          </a:xfrm>
          <a:prstGeom prst="rect">
            <a:avLst/>
          </a:prstGeom>
        </p:spPr>
        <p:txBody>
          <a:bodyPr/>
          <a:lstStyle>
            <a:lvl1pPr algn="ctr" defTabSz="914171">
              <a:defRPr sz="59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523603" y="3602037"/>
            <a:ext cx="9141619" cy="1655764"/>
          </a:xfrm>
          <a:prstGeom prst="rect">
            <a:avLst/>
          </a:prstGeom>
        </p:spPr>
        <p:txBody>
          <a:bodyPr/>
          <a:lstStyle>
            <a:lvl1pPr marL="0" indent="0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086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171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256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343" algn="ctr" defTabSz="914171">
              <a:spcBef>
                <a:spcPts val="1000"/>
              </a:spcBef>
              <a:buSzTx/>
              <a:buFontTx/>
              <a:buNone/>
              <a:defRPr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836613" y="0"/>
            <a:ext cx="11352214" cy="6858000"/>
          </a:xfrm>
          <a:prstGeom prst="rect">
            <a:avLst/>
          </a:prstGeom>
          <a:gradFill>
            <a:gsLst>
              <a:gs pos="0">
                <a:srgbClr val="FFFFFF">
                  <a:alpha val="6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93812" y="1676400"/>
            <a:ext cx="9753601" cy="449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684212" y="333300"/>
            <a:ext cx="96012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0635754" y="6410643"/>
            <a:ext cx="259530" cy="2565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1F696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23838" marR="0" indent="-2286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1pPr>
      <a:lvl2pPr marL="548639" marR="0" indent="-274319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2pPr>
      <a:lvl3pPr marL="853439" marR="0" indent="-304799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3pPr>
      <a:lvl4pPr marL="116586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4pPr>
      <a:lvl5pPr marL="144018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5pPr>
      <a:lvl6pPr marL="171450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6pPr>
      <a:lvl7pPr marL="198882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7pPr>
      <a:lvl8pPr marL="2263139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8pPr>
      <a:lvl9pPr marL="2537460" marR="0" indent="-342900" algn="l" defTabSz="914400" rtl="0" latinLnBrk="0">
        <a:lnSpc>
          <a:spcPct val="90000"/>
        </a:lnSpc>
        <a:spcBef>
          <a:spcPts val="1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164B4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Euphemi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eg"/><Relationship Id="rId4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2"/>
            <a:ext cx="12181152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Title 1"/>
          <p:cNvSpPr txBox="1"/>
          <p:nvPr>
            <p:ph type="title"/>
          </p:nvPr>
        </p:nvSpPr>
        <p:spPr>
          <a:xfrm>
            <a:off x="428618" y="2620578"/>
            <a:ext cx="9508850" cy="1570424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ts val="3500"/>
              </a:lnSpc>
              <a:defRPr b="1" sz="4000">
                <a:latin typeface="+mn-lt"/>
                <a:ea typeface="+mn-ea"/>
                <a:cs typeface="+mn-cs"/>
                <a:sym typeface="Helvetica"/>
              </a:defRPr>
            </a:pPr>
            <a:r>
              <a:t>Attention Restoration Theory</a:t>
            </a:r>
            <a:br/>
            <a:br/>
            <a:r>
              <a:rPr sz="3500"/>
              <a:t>             </a:t>
            </a:r>
            <a:r>
              <a:rPr sz="2800"/>
              <a:t>- how does time influence the outcome?</a:t>
            </a:r>
          </a:p>
        </p:txBody>
      </p:sp>
      <p:pic>
        <p:nvPicPr>
          <p:cNvPr id="5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3702" y="5907785"/>
            <a:ext cx="703516" cy="949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Picture 2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rcRect l="8889" t="832" r="15555" b="28333"/>
          <a:stretch>
            <a:fillRect/>
          </a:stretch>
        </p:blipFill>
        <p:spPr>
          <a:xfrm>
            <a:off x="7007225" y="3321641"/>
            <a:ext cx="5181600" cy="3238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2"/>
          <p:cNvSpPr txBox="1"/>
          <p:nvPr>
            <p:ph type="title"/>
          </p:nvPr>
        </p:nvSpPr>
        <p:spPr>
          <a:xfrm>
            <a:off x="684212" y="333300"/>
            <a:ext cx="9601201" cy="657301"/>
          </a:xfrm>
          <a:prstGeom prst="rect">
            <a:avLst/>
          </a:prstGeom>
        </p:spPr>
        <p:txBody>
          <a:bodyPr/>
          <a:lstStyle/>
          <a:p>
            <a:pPr/>
            <a:r>
              <a:t>Hypothesis</a:t>
            </a:r>
          </a:p>
        </p:txBody>
      </p:sp>
      <p:sp>
        <p:nvSpPr>
          <p:cNvPr id="129" name="Content Placeholder 13"/>
          <p:cNvSpPr txBox="1"/>
          <p:nvPr>
            <p:ph type="body" idx="1"/>
          </p:nvPr>
        </p:nvSpPr>
        <p:spPr>
          <a:xfrm>
            <a:off x="1293811" y="1219200"/>
            <a:ext cx="9601201" cy="4495800"/>
          </a:xfrm>
          <a:prstGeom prst="rect">
            <a:avLst/>
          </a:prstGeom>
        </p:spPr>
        <p:txBody>
          <a:bodyPr/>
          <a:lstStyle/>
          <a:p>
            <a:pPr lvl="1" marL="0" indent="274320">
              <a:spcBef>
                <a:spcPts val="600"/>
              </a:spcBef>
              <a:buSzTx/>
              <a:buNone/>
              <a:defRPr sz="2800"/>
            </a:pPr>
            <a:r>
              <a:t>Exposure to nature scenes through VR can </a:t>
            </a:r>
            <a:endParaRPr sz="2000"/>
          </a:p>
          <a:p>
            <a:pPr lvl="1" marL="0" indent="274320">
              <a:spcBef>
                <a:spcPts val="600"/>
              </a:spcBef>
              <a:buSzTx/>
              <a:buNone/>
              <a:defRPr sz="2800"/>
            </a:pPr>
            <a:r>
              <a:t>restore one’s attention in less than 15 minutes</a:t>
            </a:r>
          </a:p>
        </p:txBody>
      </p:sp>
      <p:grpSp>
        <p:nvGrpSpPr>
          <p:cNvPr id="13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3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31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Content Placeholder 3"/>
          <p:cNvGraphicFramePr/>
          <p:nvPr/>
        </p:nvGraphicFramePr>
        <p:xfrm>
          <a:off x="379411" y="1981199"/>
          <a:ext cx="11506201" cy="279373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50620"/>
                <a:gridCol w="1150620"/>
                <a:gridCol w="1150620"/>
                <a:gridCol w="1150620"/>
                <a:gridCol w="1150620"/>
                <a:gridCol w="1150620"/>
                <a:gridCol w="1150620"/>
                <a:gridCol w="1150620"/>
                <a:gridCol w="1150620"/>
                <a:gridCol w="1150620"/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1670862">
                <a:tc gridSpan="2"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t>Emotional </a:t>
                      </a: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000000"/>
                          </a:solidFill>
                        </a:rPr>
                        <a:t>baseline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t>Cognitive </a:t>
                      </a: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baseline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Attention depletion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state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t>Cognitive </a:t>
                      </a: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Restoration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t>Cognitive </a:t>
                      </a: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
sate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hMerge="1">
                  <a:tcPr/>
                </a:tc>
              </a:tr>
            </a:tbl>
          </a:graphicData>
        </a:graphic>
      </p:graphicFrame>
      <p:grpSp>
        <p:nvGrpSpPr>
          <p:cNvPr id="137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35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3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8" name="Arrow: Right 11"/>
          <p:cNvSpPr/>
          <p:nvPr/>
        </p:nvSpPr>
        <p:spPr>
          <a:xfrm>
            <a:off x="379411" y="2911548"/>
            <a:ext cx="11506201" cy="358965"/>
          </a:xfrm>
          <a:prstGeom prst="rightArrow">
            <a:avLst>
              <a:gd name="adj1" fmla="val 50000"/>
              <a:gd name="adj2" fmla="val 2419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" name="Title 1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Preliminary Framework / Setup</a:t>
            </a:r>
          </a:p>
        </p:txBody>
      </p:sp>
      <p:sp>
        <p:nvSpPr>
          <p:cNvPr id="140" name="TextBox 13"/>
          <p:cNvSpPr txBox="1"/>
          <p:nvPr/>
        </p:nvSpPr>
        <p:spPr>
          <a:xfrm>
            <a:off x="379411" y="5029199"/>
            <a:ext cx="2209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4 min </a:t>
            </a:r>
          </a:p>
        </p:txBody>
      </p:sp>
      <p:sp>
        <p:nvSpPr>
          <p:cNvPr id="141" name="TextBox 14"/>
          <p:cNvSpPr txBox="1"/>
          <p:nvPr/>
        </p:nvSpPr>
        <p:spPr>
          <a:xfrm>
            <a:off x="2741611" y="5034520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8 min </a:t>
            </a:r>
          </a:p>
        </p:txBody>
      </p:sp>
      <p:sp>
        <p:nvSpPr>
          <p:cNvPr id="142" name="TextBox 15"/>
          <p:cNvSpPr txBox="1"/>
          <p:nvPr/>
        </p:nvSpPr>
        <p:spPr>
          <a:xfrm>
            <a:off x="3808412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30 min </a:t>
            </a:r>
          </a:p>
        </p:txBody>
      </p:sp>
      <p:sp>
        <p:nvSpPr>
          <p:cNvPr id="143" name="TextBox 16"/>
          <p:cNvSpPr txBox="1"/>
          <p:nvPr/>
        </p:nvSpPr>
        <p:spPr>
          <a:xfrm>
            <a:off x="5027795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1 min </a:t>
            </a:r>
          </a:p>
        </p:txBody>
      </p:sp>
      <p:sp>
        <p:nvSpPr>
          <p:cNvPr id="144" name="TextBox 17"/>
          <p:cNvSpPr txBox="1"/>
          <p:nvPr/>
        </p:nvSpPr>
        <p:spPr>
          <a:xfrm>
            <a:off x="6132512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8 min </a:t>
            </a:r>
          </a:p>
        </p:txBody>
      </p:sp>
      <p:sp>
        <p:nvSpPr>
          <p:cNvPr id="145" name="TextBox 18"/>
          <p:cNvSpPr txBox="1"/>
          <p:nvPr/>
        </p:nvSpPr>
        <p:spPr>
          <a:xfrm>
            <a:off x="8456428" y="502677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8 min </a:t>
            </a:r>
          </a:p>
        </p:txBody>
      </p:sp>
      <p:sp>
        <p:nvSpPr>
          <p:cNvPr id="146" name="TextBox 19"/>
          <p:cNvSpPr txBox="1"/>
          <p:nvPr/>
        </p:nvSpPr>
        <p:spPr>
          <a:xfrm>
            <a:off x="7237228" y="5301434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10 min </a:t>
            </a:r>
          </a:p>
        </p:txBody>
      </p:sp>
      <p:sp>
        <p:nvSpPr>
          <p:cNvPr id="147" name="TextBox 20"/>
          <p:cNvSpPr txBox="1"/>
          <p:nvPr/>
        </p:nvSpPr>
        <p:spPr>
          <a:xfrm>
            <a:off x="7237228" y="5568348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8 min </a:t>
            </a:r>
          </a:p>
        </p:txBody>
      </p:sp>
      <p:sp>
        <p:nvSpPr>
          <p:cNvPr id="148" name="TextBox 21"/>
          <p:cNvSpPr txBox="1"/>
          <p:nvPr/>
        </p:nvSpPr>
        <p:spPr>
          <a:xfrm>
            <a:off x="7237228" y="5830568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none</a:t>
            </a:r>
          </a:p>
        </p:txBody>
      </p:sp>
      <p:sp>
        <p:nvSpPr>
          <p:cNvPr id="149" name="TextBox 22"/>
          <p:cNvSpPr txBox="1"/>
          <p:nvPr/>
        </p:nvSpPr>
        <p:spPr>
          <a:xfrm>
            <a:off x="7233684" y="502677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15 min 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9598025" y="5021352"/>
            <a:ext cx="22098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4 min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2"/>
          <p:cNvSpPr txBox="1"/>
          <p:nvPr>
            <p:ph type="title"/>
          </p:nvPr>
        </p:nvSpPr>
        <p:spPr>
          <a:xfrm>
            <a:off x="684212" y="152400"/>
            <a:ext cx="9601201" cy="80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Preliminary Framework / Setup</a:t>
            </a:r>
          </a:p>
        </p:txBody>
      </p:sp>
      <p:sp>
        <p:nvSpPr>
          <p:cNvPr id="153" name="Content Placeholder 13"/>
          <p:cNvSpPr txBox="1"/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/>
          <a:lstStyle/>
          <a:p>
            <a:pPr/>
            <a:r>
              <a:t>The participants will be provided PANAS and DSSQ to assess mood and anxiety</a:t>
            </a:r>
          </a:p>
          <a:p>
            <a:pPr/>
            <a:r>
              <a:t>Then the 2 back test be administered to establish the baseline</a:t>
            </a:r>
          </a:p>
          <a:p>
            <a:pPr/>
            <a:r>
              <a:t>Participants will take the vigilance task assess attention</a:t>
            </a:r>
          </a:p>
          <a:p>
            <a:pPr/>
            <a:r>
              <a:t>Another PANAS assessment will be conducted</a:t>
            </a:r>
          </a:p>
          <a:p>
            <a:pPr/>
            <a:r>
              <a:t>The 2-back test will be administered again</a:t>
            </a:r>
          </a:p>
        </p:txBody>
      </p:sp>
      <p:graphicFrame>
        <p:nvGraphicFramePr>
          <p:cNvPr id="154" name="Content Placeholder 3"/>
          <p:cNvGraphicFramePr/>
          <p:nvPr/>
        </p:nvGraphicFramePr>
        <p:xfrm>
          <a:off x="-2" y="5734234"/>
          <a:ext cx="12188831" cy="11228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2"/>
          <p:cNvSpPr txBox="1"/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pPr/>
            <a:r>
              <a:t>Preliminary Framework / Setup</a:t>
            </a:r>
          </a:p>
        </p:txBody>
      </p:sp>
      <p:sp>
        <p:nvSpPr>
          <p:cNvPr id="157" name="Content Placeholder 13"/>
          <p:cNvSpPr txBox="1"/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/>
          <a:lstStyle/>
          <a:p>
            <a:pPr/>
            <a:r>
              <a:t>The 2-back test will be administered again</a:t>
            </a:r>
          </a:p>
          <a:p>
            <a:pPr/>
            <a:r>
              <a:t>The participants will be expose to nature scenes provided by a VR headset</a:t>
            </a:r>
          </a:p>
          <a:p>
            <a:pPr/>
            <a:r>
              <a:t>The 2-back test will be administered again</a:t>
            </a:r>
          </a:p>
          <a:p>
            <a:pPr/>
            <a:r>
              <a:t>The participants will be provided PANAS and DSSQ to assess mood and anxiety</a:t>
            </a:r>
          </a:p>
        </p:txBody>
      </p:sp>
      <p:graphicFrame>
        <p:nvGraphicFramePr>
          <p:cNvPr id="158" name="Content Placeholder 3"/>
          <p:cNvGraphicFramePr/>
          <p:nvPr/>
        </p:nvGraphicFramePr>
        <p:xfrm>
          <a:off x="-2" y="5734234"/>
          <a:ext cx="12188831" cy="11228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2"/>
          <p:cNvSpPr txBox="1"/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pPr/>
            <a:r>
              <a:t>Preliminary Framework / Setup</a:t>
            </a:r>
          </a:p>
        </p:txBody>
      </p:sp>
      <p:sp>
        <p:nvSpPr>
          <p:cNvPr id="161" name="Content Placeholder 13"/>
          <p:cNvSpPr txBox="1"/>
          <p:nvPr>
            <p:ph type="body" idx="1"/>
          </p:nvPr>
        </p:nvSpPr>
        <p:spPr>
          <a:xfrm>
            <a:off x="961298" y="1181100"/>
            <a:ext cx="9601201" cy="4495800"/>
          </a:xfrm>
          <a:prstGeom prst="rect">
            <a:avLst/>
          </a:prstGeom>
        </p:spPr>
        <p:txBody>
          <a:bodyPr/>
          <a:lstStyle/>
          <a:p>
            <a:pPr/>
            <a:r>
              <a:t>The 2-back test will be administered again</a:t>
            </a:r>
          </a:p>
          <a:p>
            <a:pPr/>
            <a:r>
              <a:t>The participants will be expose to nature scenes provided by a VR headset</a:t>
            </a:r>
          </a:p>
          <a:p>
            <a:pPr/>
            <a:r>
              <a:t>The 2-back test will be administered again</a:t>
            </a:r>
          </a:p>
          <a:p>
            <a:pPr/>
            <a:r>
              <a:t>The participants will be provided PANAS and DSSQ to assess mood and anxiety</a:t>
            </a:r>
          </a:p>
        </p:txBody>
      </p:sp>
      <p:graphicFrame>
        <p:nvGraphicFramePr>
          <p:cNvPr id="162" name="Content Placeholder 3"/>
          <p:cNvGraphicFramePr/>
          <p:nvPr/>
        </p:nvGraphicFramePr>
        <p:xfrm>
          <a:off x="-2" y="5734234"/>
          <a:ext cx="12188831" cy="11228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  <a:gridCol w="1218883"/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Content Placeholder 3"/>
          <p:cNvGraphicFramePr/>
          <p:nvPr/>
        </p:nvGraphicFramePr>
        <p:xfrm>
          <a:off x="379411" y="1981199"/>
          <a:ext cx="11506201" cy="279373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50620"/>
                <a:gridCol w="1150620"/>
                <a:gridCol w="1150620"/>
                <a:gridCol w="1150620"/>
                <a:gridCol w="1150620"/>
                <a:gridCol w="1150620"/>
                <a:gridCol w="1150620"/>
                <a:gridCol w="1150620"/>
                <a:gridCol w="1150620"/>
                <a:gridCol w="1150620"/>
              </a:tblGrid>
              <a:tr h="112287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Vigilance tasks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VR Session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2-Back test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PANAS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DSSQ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  <a:solidFill>
                      <a:srgbClr val="FFFF00"/>
                    </a:solidFill>
                  </a:tcPr>
                </a:tc>
              </a:tr>
              <a:tr h="1670862">
                <a:tc gridSpan="2"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t>Emotional </a:t>
                      </a: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000000"/>
                          </a:solidFill>
                        </a:rPr>
                        <a:t>baseline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t>Cognitive </a:t>
                      </a: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baseline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Attention depletion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state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t>Cognitive </a:t>
                      </a: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  <a:solidFill>
                            <a:srgbClr val="164B4F"/>
                          </a:solidFill>
                        </a:rPr>
                        <a:t>Restoration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ln w="9524">
                            <a:solidFill>
                              <a:schemeClr val="accent1"/>
                            </a:solidFill>
                          </a:ln>
                        </a:defRPr>
                      </a:pPr>
                      <a:r>
                        <a:t>Cognitive </a:t>
                      </a:r>
                      <a:r>
                        <a:rPr>
                          <a:ln w="9524">
                            <a:solidFill>
                              <a:srgbClr val="000000"/>
                            </a:solidFill>
                          </a:ln>
                        </a:rPr>
                        <a:t>performance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n w="9524">
                            <a:solidFill>
                              <a:schemeClr val="accent1"/>
                            </a:solidFill>
                          </a:ln>
                          <a:solidFill>
                            <a:srgbClr val="164B4F"/>
                          </a:solidFill>
                        </a:rPr>
                        <a:t>Emotional 
sate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164B4F"/>
                      </a:solidFill>
                    </a:lnL>
                    <a:lnR w="12700">
                      <a:solidFill>
                        <a:srgbClr val="164B4F"/>
                      </a:solidFill>
                    </a:lnR>
                    <a:lnT w="12700">
                      <a:solidFill>
                        <a:srgbClr val="164B4F"/>
                      </a:solidFill>
                    </a:lnT>
                    <a:lnB w="12700">
                      <a:solidFill>
                        <a:srgbClr val="164B4F"/>
                      </a:solidFill>
                    </a:lnB>
                  </a:tcPr>
                </a:tc>
                <a:tc hMerge="1">
                  <a:tcPr/>
                </a:tc>
              </a:tr>
            </a:tbl>
          </a:graphicData>
        </a:graphic>
      </p:graphicFrame>
      <p:grpSp>
        <p:nvGrpSpPr>
          <p:cNvPr id="167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65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66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8" name="Arrow: Right 11"/>
          <p:cNvSpPr/>
          <p:nvPr/>
        </p:nvSpPr>
        <p:spPr>
          <a:xfrm>
            <a:off x="379411" y="2911548"/>
            <a:ext cx="11506201" cy="358965"/>
          </a:xfrm>
          <a:prstGeom prst="rightArrow">
            <a:avLst>
              <a:gd name="adj1" fmla="val 50000"/>
              <a:gd name="adj2" fmla="val 24198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9" name="Title 1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Preliminary Framework / Setup</a:t>
            </a:r>
          </a:p>
        </p:txBody>
      </p:sp>
      <p:sp>
        <p:nvSpPr>
          <p:cNvPr id="170" name="TextBox 13"/>
          <p:cNvSpPr txBox="1"/>
          <p:nvPr/>
        </p:nvSpPr>
        <p:spPr>
          <a:xfrm>
            <a:off x="379411" y="5029199"/>
            <a:ext cx="2209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4 min </a:t>
            </a:r>
          </a:p>
        </p:txBody>
      </p:sp>
      <p:sp>
        <p:nvSpPr>
          <p:cNvPr id="171" name="TextBox 14"/>
          <p:cNvSpPr txBox="1"/>
          <p:nvPr/>
        </p:nvSpPr>
        <p:spPr>
          <a:xfrm>
            <a:off x="2741611" y="5034520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8 min </a:t>
            </a:r>
          </a:p>
        </p:txBody>
      </p:sp>
      <p:sp>
        <p:nvSpPr>
          <p:cNvPr id="172" name="TextBox 15"/>
          <p:cNvSpPr txBox="1"/>
          <p:nvPr/>
        </p:nvSpPr>
        <p:spPr>
          <a:xfrm>
            <a:off x="3808412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30 min </a:t>
            </a:r>
          </a:p>
        </p:txBody>
      </p:sp>
      <p:sp>
        <p:nvSpPr>
          <p:cNvPr id="173" name="TextBox 16"/>
          <p:cNvSpPr txBox="1"/>
          <p:nvPr/>
        </p:nvSpPr>
        <p:spPr>
          <a:xfrm>
            <a:off x="5027795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1 min </a:t>
            </a:r>
          </a:p>
        </p:txBody>
      </p:sp>
      <p:sp>
        <p:nvSpPr>
          <p:cNvPr id="174" name="TextBox 17"/>
          <p:cNvSpPr txBox="1"/>
          <p:nvPr/>
        </p:nvSpPr>
        <p:spPr>
          <a:xfrm>
            <a:off x="6132512" y="503715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8 min </a:t>
            </a:r>
          </a:p>
        </p:txBody>
      </p:sp>
      <p:sp>
        <p:nvSpPr>
          <p:cNvPr id="175" name="TextBox 18"/>
          <p:cNvSpPr txBox="1"/>
          <p:nvPr/>
        </p:nvSpPr>
        <p:spPr>
          <a:xfrm>
            <a:off x="8456428" y="502677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8 min </a:t>
            </a:r>
          </a:p>
        </p:txBody>
      </p:sp>
      <p:sp>
        <p:nvSpPr>
          <p:cNvPr id="176" name="TextBox 19"/>
          <p:cNvSpPr txBox="1"/>
          <p:nvPr/>
        </p:nvSpPr>
        <p:spPr>
          <a:xfrm>
            <a:off x="7237228" y="5301434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10 min </a:t>
            </a:r>
          </a:p>
        </p:txBody>
      </p:sp>
      <p:sp>
        <p:nvSpPr>
          <p:cNvPr id="177" name="TextBox 20"/>
          <p:cNvSpPr txBox="1"/>
          <p:nvPr/>
        </p:nvSpPr>
        <p:spPr>
          <a:xfrm>
            <a:off x="7237228" y="5568348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8 min </a:t>
            </a:r>
          </a:p>
        </p:txBody>
      </p:sp>
      <p:sp>
        <p:nvSpPr>
          <p:cNvPr id="178" name="TextBox 21"/>
          <p:cNvSpPr txBox="1"/>
          <p:nvPr/>
        </p:nvSpPr>
        <p:spPr>
          <a:xfrm>
            <a:off x="7237228" y="5830568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none</a:t>
            </a:r>
          </a:p>
        </p:txBody>
      </p:sp>
      <p:sp>
        <p:nvSpPr>
          <p:cNvPr id="179" name="TextBox 22"/>
          <p:cNvSpPr txBox="1"/>
          <p:nvPr/>
        </p:nvSpPr>
        <p:spPr>
          <a:xfrm>
            <a:off x="7233684" y="5026776"/>
            <a:ext cx="1066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15 min </a:t>
            </a:r>
          </a:p>
        </p:txBody>
      </p:sp>
      <p:sp>
        <p:nvSpPr>
          <p:cNvPr id="180" name="TextBox 23"/>
          <p:cNvSpPr txBox="1"/>
          <p:nvPr/>
        </p:nvSpPr>
        <p:spPr>
          <a:xfrm>
            <a:off x="9598025" y="5021352"/>
            <a:ext cx="22098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</a:lvl1pPr>
          </a:lstStyle>
          <a:p>
            <a:pPr/>
            <a:r>
              <a:t>4 min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Preliminary Framework / Setup</a:t>
            </a:r>
          </a:p>
        </p:txBody>
      </p:sp>
      <p:grpSp>
        <p:nvGrpSpPr>
          <p:cNvPr id="185" name="Rectangle 7"/>
          <p:cNvGrpSpPr/>
          <p:nvPr/>
        </p:nvGrpSpPr>
        <p:grpSpPr>
          <a:xfrm>
            <a:off x="3090415" y="2209800"/>
            <a:ext cx="609601" cy="2438400"/>
            <a:chOff x="0" y="0"/>
            <a:chExt cx="609600" cy="2438400"/>
          </a:xfrm>
        </p:grpSpPr>
        <p:sp>
          <p:nvSpPr>
            <p:cNvPr id="183" name="Rectangle"/>
            <p:cNvSpPr/>
            <p:nvPr/>
          </p:nvSpPr>
          <p:spPr>
            <a:xfrm>
              <a:off x="0" y="0"/>
              <a:ext cx="609600" cy="24384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46A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PANAS"/>
            <p:cNvSpPr txBox="1"/>
            <p:nvPr/>
          </p:nvSpPr>
          <p:spPr>
            <a:xfrm>
              <a:off x="0" y="621030"/>
              <a:ext cx="609600" cy="1196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PANAS</a:t>
              </a:r>
            </a:p>
          </p:txBody>
        </p:sp>
      </p:grpSp>
      <p:grpSp>
        <p:nvGrpSpPr>
          <p:cNvPr id="188" name="Rectangle 11"/>
          <p:cNvGrpSpPr/>
          <p:nvPr/>
        </p:nvGrpSpPr>
        <p:grpSpPr>
          <a:xfrm>
            <a:off x="3700014" y="2209800"/>
            <a:ext cx="609601" cy="2438400"/>
            <a:chOff x="0" y="0"/>
            <a:chExt cx="609600" cy="2438400"/>
          </a:xfrm>
        </p:grpSpPr>
        <p:sp>
          <p:nvSpPr>
            <p:cNvPr id="186" name="Rectangle"/>
            <p:cNvSpPr/>
            <p:nvPr/>
          </p:nvSpPr>
          <p:spPr>
            <a:xfrm>
              <a:off x="0" y="0"/>
              <a:ext cx="609600" cy="24384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46A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" name="DDSQ"/>
            <p:cNvSpPr txBox="1"/>
            <p:nvPr/>
          </p:nvSpPr>
          <p:spPr>
            <a:xfrm>
              <a:off x="0" y="805179"/>
              <a:ext cx="609600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DDSQ</a:t>
              </a:r>
            </a:p>
          </p:txBody>
        </p:sp>
      </p:grpSp>
      <p:grpSp>
        <p:nvGrpSpPr>
          <p:cNvPr id="191" name="Rectangle 14"/>
          <p:cNvGrpSpPr/>
          <p:nvPr/>
        </p:nvGrpSpPr>
        <p:grpSpPr>
          <a:xfrm>
            <a:off x="4309614" y="2209800"/>
            <a:ext cx="609601" cy="2438400"/>
            <a:chOff x="0" y="0"/>
            <a:chExt cx="609600" cy="2438400"/>
          </a:xfrm>
        </p:grpSpPr>
        <p:sp>
          <p:nvSpPr>
            <p:cNvPr id="189" name="Rectangle"/>
            <p:cNvSpPr/>
            <p:nvPr/>
          </p:nvSpPr>
          <p:spPr>
            <a:xfrm>
              <a:off x="0" y="0"/>
              <a:ext cx="609600" cy="2438400"/>
            </a:xfrm>
            <a:prstGeom prst="rect">
              <a:avLst/>
            </a:prstGeom>
            <a:solidFill>
              <a:srgbClr val="1B4852"/>
            </a:solidFill>
            <a:ln w="12700" cap="flat">
              <a:solidFill>
                <a:srgbClr val="146A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" name="2back"/>
            <p:cNvSpPr txBox="1"/>
            <p:nvPr/>
          </p:nvSpPr>
          <p:spPr>
            <a:xfrm>
              <a:off x="0" y="1084580"/>
              <a:ext cx="609600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2back</a:t>
              </a:r>
            </a:p>
          </p:txBody>
        </p:sp>
      </p:grpSp>
      <p:grpSp>
        <p:nvGrpSpPr>
          <p:cNvPr id="194" name="Rectangle 15"/>
          <p:cNvGrpSpPr/>
          <p:nvPr/>
        </p:nvGrpSpPr>
        <p:grpSpPr>
          <a:xfrm>
            <a:off x="4919214" y="2209800"/>
            <a:ext cx="609601" cy="2438400"/>
            <a:chOff x="0" y="0"/>
            <a:chExt cx="609600" cy="2438400"/>
          </a:xfrm>
        </p:grpSpPr>
        <p:sp>
          <p:nvSpPr>
            <p:cNvPr id="192" name="Rectangle"/>
            <p:cNvSpPr/>
            <p:nvPr/>
          </p:nvSpPr>
          <p:spPr>
            <a:xfrm>
              <a:off x="0" y="0"/>
              <a:ext cx="609600" cy="2438400"/>
            </a:xfrm>
            <a:prstGeom prst="rect">
              <a:avLst/>
            </a:prstGeom>
            <a:solidFill>
              <a:srgbClr val="1B4852"/>
            </a:solidFill>
            <a:ln w="12700" cap="flat">
              <a:solidFill>
                <a:srgbClr val="146A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3" name="Vigilance"/>
            <p:cNvSpPr txBox="1"/>
            <p:nvPr/>
          </p:nvSpPr>
          <p:spPr>
            <a:xfrm>
              <a:off x="0" y="995679"/>
              <a:ext cx="609600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Vigilance</a:t>
              </a:r>
            </a:p>
          </p:txBody>
        </p:sp>
      </p:grpSp>
      <p:grpSp>
        <p:nvGrpSpPr>
          <p:cNvPr id="197" name="Rectangle 16"/>
          <p:cNvGrpSpPr/>
          <p:nvPr/>
        </p:nvGrpSpPr>
        <p:grpSpPr>
          <a:xfrm>
            <a:off x="5528814" y="2209800"/>
            <a:ext cx="609601" cy="2438400"/>
            <a:chOff x="0" y="0"/>
            <a:chExt cx="609600" cy="2438400"/>
          </a:xfrm>
        </p:grpSpPr>
        <p:sp>
          <p:nvSpPr>
            <p:cNvPr id="195" name="Rectangle"/>
            <p:cNvSpPr/>
            <p:nvPr/>
          </p:nvSpPr>
          <p:spPr>
            <a:xfrm>
              <a:off x="0" y="0"/>
              <a:ext cx="609600" cy="24384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46A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" name="PANAS"/>
            <p:cNvSpPr txBox="1"/>
            <p:nvPr/>
          </p:nvSpPr>
          <p:spPr>
            <a:xfrm>
              <a:off x="0" y="621030"/>
              <a:ext cx="609600" cy="1196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PANAS</a:t>
              </a:r>
            </a:p>
          </p:txBody>
        </p:sp>
      </p:grpSp>
      <p:grpSp>
        <p:nvGrpSpPr>
          <p:cNvPr id="200" name="Rectangle 17"/>
          <p:cNvGrpSpPr/>
          <p:nvPr/>
        </p:nvGrpSpPr>
        <p:grpSpPr>
          <a:xfrm>
            <a:off x="6104554" y="2209800"/>
            <a:ext cx="609601" cy="2438400"/>
            <a:chOff x="0" y="0"/>
            <a:chExt cx="609600" cy="2438400"/>
          </a:xfrm>
        </p:grpSpPr>
        <p:sp>
          <p:nvSpPr>
            <p:cNvPr id="198" name="Rectangle"/>
            <p:cNvSpPr/>
            <p:nvPr/>
          </p:nvSpPr>
          <p:spPr>
            <a:xfrm>
              <a:off x="0" y="0"/>
              <a:ext cx="609600" cy="2438400"/>
            </a:xfrm>
            <a:prstGeom prst="rect">
              <a:avLst/>
            </a:prstGeom>
            <a:solidFill>
              <a:srgbClr val="1B4852"/>
            </a:solidFill>
            <a:ln w="12700" cap="flat">
              <a:solidFill>
                <a:srgbClr val="146A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2back"/>
            <p:cNvSpPr txBox="1"/>
            <p:nvPr/>
          </p:nvSpPr>
          <p:spPr>
            <a:xfrm>
              <a:off x="0" y="1084580"/>
              <a:ext cx="609600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2back</a:t>
              </a:r>
            </a:p>
          </p:txBody>
        </p:sp>
      </p:grpSp>
      <p:grpSp>
        <p:nvGrpSpPr>
          <p:cNvPr id="203" name="Rectangle 18"/>
          <p:cNvGrpSpPr/>
          <p:nvPr/>
        </p:nvGrpSpPr>
        <p:grpSpPr>
          <a:xfrm>
            <a:off x="6709082" y="2209800"/>
            <a:ext cx="609601" cy="2438400"/>
            <a:chOff x="0" y="0"/>
            <a:chExt cx="609600" cy="2438400"/>
          </a:xfrm>
        </p:grpSpPr>
        <p:sp>
          <p:nvSpPr>
            <p:cNvPr id="201" name="Rectangle"/>
            <p:cNvSpPr/>
            <p:nvPr/>
          </p:nvSpPr>
          <p:spPr>
            <a:xfrm>
              <a:off x="0" y="0"/>
              <a:ext cx="609600" cy="2438400"/>
            </a:xfrm>
            <a:prstGeom prst="rect">
              <a:avLst/>
            </a:prstGeom>
            <a:solidFill>
              <a:srgbClr val="0070C0"/>
            </a:solidFill>
            <a:ln w="12700" cap="flat">
              <a:solidFill>
                <a:srgbClr val="146A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" name="VR"/>
            <p:cNvSpPr txBox="1"/>
            <p:nvPr/>
          </p:nvSpPr>
          <p:spPr>
            <a:xfrm>
              <a:off x="0" y="989330"/>
              <a:ext cx="609600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VR</a:t>
              </a:r>
            </a:p>
          </p:txBody>
        </p:sp>
      </p:grpSp>
      <p:grpSp>
        <p:nvGrpSpPr>
          <p:cNvPr id="206" name="Rectangle 19"/>
          <p:cNvGrpSpPr/>
          <p:nvPr/>
        </p:nvGrpSpPr>
        <p:grpSpPr>
          <a:xfrm>
            <a:off x="7318682" y="2209800"/>
            <a:ext cx="609601" cy="2438400"/>
            <a:chOff x="0" y="0"/>
            <a:chExt cx="609600" cy="2438400"/>
          </a:xfrm>
        </p:grpSpPr>
        <p:sp>
          <p:nvSpPr>
            <p:cNvPr id="204" name="Rectangle"/>
            <p:cNvSpPr/>
            <p:nvPr/>
          </p:nvSpPr>
          <p:spPr>
            <a:xfrm>
              <a:off x="0" y="0"/>
              <a:ext cx="609600" cy="2438400"/>
            </a:xfrm>
            <a:prstGeom prst="rect">
              <a:avLst/>
            </a:prstGeom>
            <a:solidFill>
              <a:srgbClr val="1B4852"/>
            </a:solidFill>
            <a:ln w="12700" cap="flat">
              <a:solidFill>
                <a:srgbClr val="146A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" name="2back"/>
            <p:cNvSpPr txBox="1"/>
            <p:nvPr/>
          </p:nvSpPr>
          <p:spPr>
            <a:xfrm>
              <a:off x="0" y="1084580"/>
              <a:ext cx="609600" cy="26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2back</a:t>
              </a:r>
            </a:p>
          </p:txBody>
        </p:sp>
      </p:grpSp>
      <p:grpSp>
        <p:nvGrpSpPr>
          <p:cNvPr id="209" name="Rectangle 20"/>
          <p:cNvGrpSpPr/>
          <p:nvPr/>
        </p:nvGrpSpPr>
        <p:grpSpPr>
          <a:xfrm>
            <a:off x="7923211" y="2209800"/>
            <a:ext cx="609601" cy="2438400"/>
            <a:chOff x="0" y="0"/>
            <a:chExt cx="609600" cy="2438400"/>
          </a:xfrm>
        </p:grpSpPr>
        <p:sp>
          <p:nvSpPr>
            <p:cNvPr id="207" name="Rectangle"/>
            <p:cNvSpPr/>
            <p:nvPr/>
          </p:nvSpPr>
          <p:spPr>
            <a:xfrm>
              <a:off x="0" y="0"/>
              <a:ext cx="609600" cy="24384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46A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8" name="PANAS"/>
            <p:cNvSpPr txBox="1"/>
            <p:nvPr/>
          </p:nvSpPr>
          <p:spPr>
            <a:xfrm>
              <a:off x="0" y="621030"/>
              <a:ext cx="609600" cy="1196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PANAS</a:t>
              </a:r>
            </a:p>
          </p:txBody>
        </p:sp>
      </p:grpSp>
      <p:grpSp>
        <p:nvGrpSpPr>
          <p:cNvPr id="212" name="Rectangle 21"/>
          <p:cNvGrpSpPr/>
          <p:nvPr/>
        </p:nvGrpSpPr>
        <p:grpSpPr>
          <a:xfrm>
            <a:off x="8532811" y="2209800"/>
            <a:ext cx="609601" cy="2438400"/>
            <a:chOff x="0" y="0"/>
            <a:chExt cx="609600" cy="2438400"/>
          </a:xfrm>
        </p:grpSpPr>
        <p:sp>
          <p:nvSpPr>
            <p:cNvPr id="210" name="Rectangle"/>
            <p:cNvSpPr/>
            <p:nvPr/>
          </p:nvSpPr>
          <p:spPr>
            <a:xfrm>
              <a:off x="0" y="0"/>
              <a:ext cx="609600" cy="24384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46A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" name="DDSQ"/>
            <p:cNvSpPr txBox="1"/>
            <p:nvPr/>
          </p:nvSpPr>
          <p:spPr>
            <a:xfrm>
              <a:off x="0" y="805179"/>
              <a:ext cx="609600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DDSQ</a:t>
              </a:r>
            </a:p>
          </p:txBody>
        </p:sp>
      </p:grpSp>
      <p:grpSp>
        <p:nvGrpSpPr>
          <p:cNvPr id="215" name="Group 24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13" name="Rectangle 25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14" name="Picture 26" descr="Picture 2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 descr="Picture 2"/>
          <p:cNvPicPr>
            <a:picLocks noChangeAspect="1"/>
          </p:cNvPicPr>
          <p:nvPr/>
        </p:nvPicPr>
        <p:blipFill>
          <a:blip r:embed="rId3">
            <a:alphaModFix amt="15000"/>
            <a:extLst/>
          </a:blip>
          <a:stretch>
            <a:fillRect/>
          </a:stretch>
        </p:blipFill>
        <p:spPr>
          <a:xfrm>
            <a:off x="-69260" y="1143000"/>
            <a:ext cx="12258086" cy="5562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itle 12"/>
          <p:cNvSpPr txBox="1"/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pPr/>
            <a:r>
              <a:t>Preliminary Framework / Setup</a:t>
            </a:r>
          </a:p>
        </p:txBody>
      </p:sp>
      <p:sp>
        <p:nvSpPr>
          <p:cNvPr id="219" name="Content Placeholder 1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experiment will be conducted 1 week apart with the same participants using different time intervals</a:t>
            </a:r>
          </a:p>
          <a:p>
            <a:pPr>
              <a:defRPr sz="1600"/>
            </a:pPr>
          </a:p>
          <a:p>
            <a:pPr/>
            <a:r>
              <a:t>Qualtrics will be used to record responses and transform data into excel like format</a:t>
            </a:r>
          </a:p>
          <a:p>
            <a:pPr>
              <a:defRPr sz="1600"/>
            </a:pPr>
          </a:p>
          <a:p>
            <a:pPr/>
            <a:r>
              <a:t>Data Analysis will be conducted using R-software</a:t>
            </a:r>
          </a:p>
        </p:txBody>
      </p:sp>
      <p:grpSp>
        <p:nvGrpSpPr>
          <p:cNvPr id="222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0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21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 of Attack / Rough Deliverables</a:t>
            </a:r>
          </a:p>
        </p:txBody>
      </p:sp>
      <p:sp>
        <p:nvSpPr>
          <p:cNvPr id="227" name="Content Placeholder 1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VR headset has been allocated</a:t>
            </a:r>
          </a:p>
          <a:p>
            <a:pPr/>
            <a:r>
              <a:t>The software used for the VR nature scenes has also been identified</a:t>
            </a:r>
          </a:p>
          <a:p>
            <a:pPr/>
            <a:r>
              <a:t>PANAS and DDSQ forms have been downloaded</a:t>
            </a:r>
          </a:p>
          <a:p>
            <a:pPr/>
            <a:r>
              <a:t>Access to 2-back test and Vigilance task test is being worked on.</a:t>
            </a:r>
          </a:p>
          <a:p>
            <a:pPr/>
            <a:r>
              <a:t>Next is to start narrowing down the selection of participants </a:t>
            </a:r>
          </a:p>
          <a:p>
            <a:pPr/>
            <a:r>
              <a:t>Identify the location of the experiment</a:t>
            </a:r>
          </a:p>
        </p:txBody>
      </p:sp>
      <p:grpSp>
        <p:nvGrpSpPr>
          <p:cNvPr id="230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228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29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3" y="1785"/>
            <a:ext cx="12181152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itle 1"/>
          <p:cNvSpPr txBox="1"/>
          <p:nvPr>
            <p:ph type="ctrTitle"/>
          </p:nvPr>
        </p:nvSpPr>
        <p:spPr>
          <a:xfrm>
            <a:off x="6279287" y="2750446"/>
            <a:ext cx="5574681" cy="678555"/>
          </a:xfrm>
          <a:prstGeom prst="rect">
            <a:avLst/>
          </a:prstGeom>
        </p:spPr>
        <p:txBody>
          <a:bodyPr/>
          <a:lstStyle>
            <a:lvl1pPr algn="r">
              <a:defRPr b="1" sz="3500">
                <a:solidFill>
                  <a:srgbClr val="FFC000"/>
                </a:solidFill>
              </a:defRPr>
            </a:lvl1pPr>
          </a:lstStyle>
          <a:p>
            <a:pPr/>
            <a:r>
              <a:t>Questions ?</a:t>
            </a:r>
          </a:p>
        </p:txBody>
      </p:sp>
      <p:pic>
        <p:nvPicPr>
          <p:cNvPr id="23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3702" y="5907785"/>
            <a:ext cx="703516" cy="949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/>
          <p:nvPr>
            <p:ph type="ctrTitle"/>
          </p:nvPr>
        </p:nvSpPr>
        <p:spPr>
          <a:xfrm>
            <a:off x="-2" y="0"/>
            <a:ext cx="12188826" cy="1143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Back to Nature</a:t>
            </a:r>
          </a:p>
        </p:txBody>
      </p:sp>
      <p:pic>
        <p:nvPicPr>
          <p:cNvPr id="5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2533" y="1752600"/>
            <a:ext cx="6080679" cy="4275045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Content Placeholder 13"/>
          <p:cNvSpPr txBox="1"/>
          <p:nvPr/>
        </p:nvSpPr>
        <p:spPr>
          <a:xfrm>
            <a:off x="8479390" y="2670922"/>
            <a:ext cx="3733803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defRPr sz="2000"/>
            </a:pPr>
            <a:r>
              <a:t>Project Review and Feedback</a:t>
            </a:r>
            <a:endParaRPr sz="2400"/>
          </a:p>
          <a:p>
            <a:pPr>
              <a:lnSpc>
                <a:spcPct val="90000"/>
              </a:lnSpc>
              <a:defRPr sz="2000"/>
            </a:pPr>
            <a:r>
              <a:t>Research Practicum</a:t>
            </a:r>
            <a:endParaRPr sz="2400"/>
          </a:p>
          <a:p>
            <a:pPr>
              <a:lnSpc>
                <a:spcPct val="90000"/>
              </a:lnSpc>
              <a:defRPr sz="2000"/>
            </a:pPr>
            <a:r>
              <a:t>IDS6916</a:t>
            </a:r>
            <a:endParaRPr sz="2400"/>
          </a:p>
          <a:p>
            <a:pPr>
              <a:lnSpc>
                <a:spcPct val="90000"/>
              </a:lnSpc>
              <a:defRPr sz="2000"/>
            </a:pPr>
          </a:p>
          <a:p>
            <a:pPr>
              <a:lnSpc>
                <a:spcPct val="90000"/>
              </a:lnSpc>
              <a:defRPr sz="2000"/>
            </a:pPr>
            <a:r>
              <a:t>Andres Hanchi</a:t>
            </a:r>
            <a:endParaRPr sz="2400"/>
          </a:p>
          <a:p>
            <a:pPr>
              <a:lnSpc>
                <a:spcPct val="90000"/>
              </a:lnSpc>
              <a:defRPr sz="2000"/>
            </a:pPr>
            <a:r>
              <a:t>Markus Loennig</a:t>
            </a:r>
            <a:endParaRPr sz="2400"/>
          </a:p>
          <a:p>
            <a:pPr>
              <a:lnSpc>
                <a:spcPct val="90000"/>
              </a:lnSpc>
              <a:defRPr sz="2000"/>
            </a:pPr>
            <a:r>
              <a:t>Marc Mailloux</a:t>
            </a:r>
          </a:p>
        </p:txBody>
      </p:sp>
      <p:grpSp>
        <p:nvGrpSpPr>
          <p:cNvPr id="59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57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8" name="Picture 9" descr="Picture 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/>
          <p:nvPr>
            <p:ph type="title"/>
          </p:nvPr>
        </p:nvSpPr>
        <p:spPr>
          <a:xfrm>
            <a:off x="1293811" y="381000"/>
            <a:ext cx="9601201" cy="1143000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Back to Nature</a:t>
            </a:r>
          </a:p>
        </p:txBody>
      </p:sp>
      <p:sp>
        <p:nvSpPr>
          <p:cNvPr id="62" name="Content Placeholder 13"/>
          <p:cNvSpPr txBox="1"/>
          <p:nvPr/>
        </p:nvSpPr>
        <p:spPr>
          <a:xfrm>
            <a:off x="4227510" y="1777314"/>
            <a:ext cx="3733802" cy="218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Project Review and Feedback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Research Practicum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IDS6916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Andres Hanchi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Markus Loennig</a:t>
            </a:r>
            <a:endParaRPr sz="2400"/>
          </a:p>
          <a:p>
            <a:pPr algn="ctr">
              <a:lnSpc>
                <a:spcPct val="90000"/>
              </a:lnSpc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Marc Mailloux</a:t>
            </a:r>
          </a:p>
        </p:txBody>
      </p:sp>
      <p:grpSp>
        <p:nvGrpSpPr>
          <p:cNvPr id="65" name="Group 7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63" name="Rectangle 8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4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6" name="Picture 4" descr="Picture 4"/>
          <p:cNvPicPr>
            <a:picLocks noChangeAspect="1"/>
          </p:cNvPicPr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303211" y="2411087"/>
            <a:ext cx="2701246" cy="18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icture 11" descr="Picture 11"/>
          <p:cNvPicPr>
            <a:picLocks noChangeAspect="1"/>
          </p:cNvPicPr>
          <p:nvPr/>
        </p:nvPicPr>
        <p:blipFill>
          <a:blip r:embed="rId4">
            <a:alphaModFix amt="85000"/>
            <a:extLst/>
          </a:blip>
          <a:stretch>
            <a:fillRect/>
          </a:stretch>
        </p:blipFill>
        <p:spPr>
          <a:xfrm>
            <a:off x="4632638" y="4380793"/>
            <a:ext cx="2923545" cy="2001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13" descr="Picture 13"/>
          <p:cNvPicPr>
            <a:picLocks noChangeAspect="1"/>
          </p:cNvPicPr>
          <p:nvPr/>
        </p:nvPicPr>
        <p:blipFill>
          <a:blip r:embed="rId5">
            <a:alphaModFix amt="70000"/>
            <a:extLst/>
          </a:blip>
          <a:stretch>
            <a:fillRect/>
          </a:stretch>
        </p:blipFill>
        <p:spPr>
          <a:xfrm>
            <a:off x="567863" y="4212027"/>
            <a:ext cx="2727401" cy="180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17" descr="Picture 17"/>
          <p:cNvPicPr>
            <a:picLocks noChangeAspect="1"/>
          </p:cNvPicPr>
          <p:nvPr/>
        </p:nvPicPr>
        <p:blipFill>
          <a:blip r:embed="rId6">
            <a:alphaModFix amt="35000"/>
            <a:extLst/>
          </a:blip>
          <a:stretch>
            <a:fillRect/>
          </a:stretch>
        </p:blipFill>
        <p:spPr>
          <a:xfrm>
            <a:off x="9481335" y="606691"/>
            <a:ext cx="2706127" cy="18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cture 19" descr="Picture 19"/>
          <p:cNvPicPr>
            <a:picLocks noChangeAspect="1"/>
          </p:cNvPicPr>
          <p:nvPr/>
        </p:nvPicPr>
        <p:blipFill>
          <a:blip r:embed="rId7">
            <a:alphaModFix amt="50000"/>
            <a:extLst/>
          </a:blip>
          <a:stretch>
            <a:fillRect/>
          </a:stretch>
        </p:blipFill>
        <p:spPr>
          <a:xfrm>
            <a:off x="9218611" y="2405123"/>
            <a:ext cx="2667002" cy="18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cture 21" descr="Picture 21"/>
          <p:cNvPicPr>
            <a:picLocks noChangeAspect="1"/>
          </p:cNvPicPr>
          <p:nvPr/>
        </p:nvPicPr>
        <p:blipFill>
          <a:blip r:embed="rId8">
            <a:alphaModFix amt="35000"/>
            <a:extLst/>
          </a:blip>
          <a:stretch>
            <a:fillRect/>
          </a:stretch>
        </p:blipFill>
        <p:spPr>
          <a:xfrm>
            <a:off x="-1588" y="609288"/>
            <a:ext cx="2707487" cy="18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cture 15" descr="Picture 15"/>
          <p:cNvPicPr>
            <a:picLocks noChangeAspect="1"/>
          </p:cNvPicPr>
          <p:nvPr/>
        </p:nvPicPr>
        <p:blipFill>
          <a:blip r:embed="rId9">
            <a:alphaModFix amt="70000"/>
            <a:extLst/>
          </a:blip>
          <a:srcRect l="8472" t="16297" r="0" b="10363"/>
          <a:stretch>
            <a:fillRect/>
          </a:stretch>
        </p:blipFill>
        <p:spPr>
          <a:xfrm>
            <a:off x="8609011" y="4213798"/>
            <a:ext cx="2974108" cy="1805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Picture 2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rcRect l="83730" t="0" r="0" b="0"/>
          <a:stretch>
            <a:fillRect/>
          </a:stretch>
        </p:blipFill>
        <p:spPr>
          <a:xfrm>
            <a:off x="10285411" y="0"/>
            <a:ext cx="1922149" cy="664534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itle 12"/>
          <p:cNvSpPr txBox="1"/>
          <p:nvPr>
            <p:ph type="title"/>
          </p:nvPr>
        </p:nvSpPr>
        <p:spPr>
          <a:xfrm>
            <a:off x="684212" y="87439"/>
            <a:ext cx="9601201" cy="932309"/>
          </a:xfrm>
          <a:prstGeom prst="rect">
            <a:avLst/>
          </a:prstGeom>
        </p:spPr>
        <p:txBody>
          <a:bodyPr/>
          <a:lstStyle/>
          <a:p>
            <a:pPr/>
            <a:r>
              <a:t>Topic / Purpose Statement</a:t>
            </a:r>
          </a:p>
        </p:txBody>
      </p:sp>
      <p:sp>
        <p:nvSpPr>
          <p:cNvPr id="76" name="Content Placeholder 13"/>
          <p:cNvSpPr txBox="1"/>
          <p:nvPr>
            <p:ph type="body" idx="1"/>
          </p:nvPr>
        </p:nvSpPr>
        <p:spPr>
          <a:xfrm>
            <a:off x="1065212" y="1676400"/>
            <a:ext cx="9220201" cy="4495800"/>
          </a:xfrm>
          <a:prstGeom prst="rect">
            <a:avLst/>
          </a:prstGeom>
        </p:spPr>
        <p:txBody>
          <a:bodyPr/>
          <a:lstStyle/>
          <a:p>
            <a:pPr/>
            <a:r>
              <a:t>Studies on Attention Restoration Theory (ART) has shown      positive effects that Nature can have on attention restoration</a:t>
            </a:r>
          </a:p>
          <a:p>
            <a:pPr>
              <a:defRPr sz="1600"/>
            </a:pPr>
          </a:p>
          <a:p>
            <a:pPr/>
            <a:r>
              <a:t>But: researchers arbitrarily decided the length of exposure time (usually 15 minutes or more)</a:t>
            </a:r>
          </a:p>
          <a:p>
            <a:pPr>
              <a:defRPr sz="1600"/>
            </a:pPr>
          </a:p>
          <a:p>
            <a:pPr>
              <a:defRPr sz="2600"/>
            </a:pPr>
            <a:r>
              <a:t>Our goal: </a:t>
            </a:r>
          </a:p>
          <a:p>
            <a:pPr lvl="1" marL="502919" indent="-228600">
              <a:spcBef>
                <a:spcPts val="600"/>
              </a:spcBef>
              <a:buFont typeface="Helvetica"/>
              <a:defRPr sz="2600"/>
            </a:pPr>
            <a:r>
              <a:t>study the length needed to show measurable effects of       Nature exposure through Virtual Reality (VR)</a:t>
            </a:r>
          </a:p>
        </p:txBody>
      </p:sp>
      <p:grpSp>
        <p:nvGrpSpPr>
          <p:cNvPr id="79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77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8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" descr="Picture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rcRect l="74170" t="0" r="7379" b="0"/>
          <a:stretch>
            <a:fillRect/>
          </a:stretch>
        </p:blipFill>
        <p:spPr>
          <a:xfrm>
            <a:off x="10291668" y="0"/>
            <a:ext cx="189715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itle 12"/>
          <p:cNvSpPr txBox="1"/>
          <p:nvPr>
            <p:ph type="title"/>
          </p:nvPr>
        </p:nvSpPr>
        <p:spPr>
          <a:xfrm>
            <a:off x="836612" y="0"/>
            <a:ext cx="9601201" cy="1143000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85" name="Content Placeholder 13"/>
          <p:cNvSpPr txBox="1"/>
          <p:nvPr>
            <p:ph type="body" idx="1"/>
          </p:nvPr>
        </p:nvSpPr>
        <p:spPr>
          <a:xfrm>
            <a:off x="1162861" y="1371600"/>
            <a:ext cx="9198751" cy="4495800"/>
          </a:xfrm>
          <a:prstGeom prst="rect">
            <a:avLst/>
          </a:prstGeom>
        </p:spPr>
        <p:txBody>
          <a:bodyPr/>
          <a:lstStyle/>
          <a:p>
            <a:pPr/>
            <a:r>
              <a:t>Today’s fast pace can have a negative effect on attention</a:t>
            </a:r>
          </a:p>
          <a:p>
            <a:pPr>
              <a:defRPr sz="1600"/>
            </a:pPr>
          </a:p>
          <a:p>
            <a:pPr/>
            <a:r>
              <a:t>Directed attention is important for productivity and mental stability</a:t>
            </a:r>
          </a:p>
          <a:p>
            <a:pPr>
              <a:defRPr sz="1600"/>
            </a:pPr>
          </a:p>
          <a:p>
            <a:pPr>
              <a:defRPr sz="2600"/>
            </a:pPr>
            <a:r>
              <a:t>Several studies based on ART have validated the positive effects that nature and/or nature scene exposure can have on one’s attention and its restoration.</a:t>
            </a:r>
          </a:p>
        </p:txBody>
      </p:sp>
      <p:grpSp>
        <p:nvGrpSpPr>
          <p:cNvPr id="88" name="Group 1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86" name="Rectangle 4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87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1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 Works / Literature Review</a:t>
            </a:r>
          </a:p>
        </p:txBody>
      </p:sp>
      <p:sp>
        <p:nvSpPr>
          <p:cNvPr id="93" name="Content Placeholder 1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1995 Dr. Kaplan to find an integrated theory of stress that permits a significant role for attention. The proposed framework differentiated the two components, stress and attention, since they both benefit from restorative nature experiences</a:t>
            </a:r>
          </a:p>
        </p:txBody>
      </p:sp>
      <p:grpSp>
        <p:nvGrpSpPr>
          <p:cNvPr id="96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94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95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2"/>
          <p:cNvSpPr txBox="1"/>
          <p:nvPr>
            <p:ph type="title"/>
          </p:nvPr>
        </p:nvSpPr>
        <p:spPr>
          <a:xfrm>
            <a:off x="608012" y="56706"/>
            <a:ext cx="9601201" cy="771777"/>
          </a:xfrm>
          <a:prstGeom prst="rect">
            <a:avLst/>
          </a:prstGeom>
        </p:spPr>
        <p:txBody>
          <a:bodyPr/>
          <a:lstStyle/>
          <a:p>
            <a:pPr/>
            <a:r>
              <a:t>Related Works / Literature Review</a:t>
            </a:r>
          </a:p>
        </p:txBody>
      </p:sp>
      <p:sp>
        <p:nvSpPr>
          <p:cNvPr id="101" name="Content Placeholder 13"/>
          <p:cNvSpPr txBox="1"/>
          <p:nvPr>
            <p:ph type="body" sz="quarter" idx="1"/>
          </p:nvPr>
        </p:nvSpPr>
        <p:spPr>
          <a:xfrm>
            <a:off x="240186" y="4315195"/>
            <a:ext cx="5432943" cy="2067252"/>
          </a:xfrm>
          <a:prstGeom prst="rect">
            <a:avLst/>
          </a:prstGeom>
          <a:ln w="9525">
            <a:solidFill>
              <a:srgbClr val="164B4F"/>
            </a:solidFill>
            <a:round/>
          </a:ln>
        </p:spPr>
        <p:txBody>
          <a:bodyPr/>
          <a:lstStyle/>
          <a:p>
            <a:pPr marL="217122" indent="-221742" defTabSz="886968">
              <a:spcBef>
                <a:spcPts val="1500"/>
              </a:spcBef>
              <a:defRPr sz="1940"/>
            </a:pPr>
            <a:r>
              <a:t>2017 A. Anderson </a:t>
            </a:r>
          </a:p>
          <a:p>
            <a:pPr marL="217122" indent="-221742" defTabSz="886968">
              <a:spcBef>
                <a:spcPts val="1500"/>
              </a:spcBef>
              <a:defRPr sz="1940"/>
            </a:pPr>
            <a:r>
              <a:t>effects of VR nature exposure on stress</a:t>
            </a:r>
          </a:p>
          <a:p>
            <a:pPr marL="217122" indent="-221742" defTabSz="886968">
              <a:spcBef>
                <a:spcPts val="1500"/>
              </a:spcBef>
              <a:defRPr sz="1940"/>
            </a:pPr>
            <a:r>
              <a:t>2 experiments</a:t>
            </a:r>
          </a:p>
          <a:p>
            <a:pPr marL="4619" indent="-9238" defTabSz="886968">
              <a:spcBef>
                <a:spcPts val="1500"/>
              </a:spcBef>
              <a:buSzTx/>
              <a:buNone/>
              <a:defRPr sz="1940"/>
            </a:pPr>
            <a:r>
              <a:t>Experiments provided </a:t>
            </a:r>
            <a:r>
              <a:rPr b="1"/>
              <a:t>different</a:t>
            </a:r>
            <a:r>
              <a:t> results due to participants </a:t>
            </a:r>
            <a:r>
              <a:rPr b="1"/>
              <a:t>perception</a:t>
            </a:r>
            <a:r>
              <a:t> of stress </a:t>
            </a:r>
          </a:p>
        </p:txBody>
      </p:sp>
      <p:grpSp>
        <p:nvGrpSpPr>
          <p:cNvPr id="104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02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03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5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311" y="1360760"/>
            <a:ext cx="3446982" cy="2805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Screen Shot 2018-10-25 at 10.44.05 AM.png" descr="Screen Shot 2018-10-25 at 10.44.0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43865" y="1530793"/>
            <a:ext cx="4403272" cy="2465449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Content Placeholder 13"/>
          <p:cNvSpPr txBox="1"/>
          <p:nvPr/>
        </p:nvSpPr>
        <p:spPr>
          <a:xfrm>
            <a:off x="5964761" y="4315195"/>
            <a:ext cx="5161480" cy="2067252"/>
          </a:xfrm>
          <a:prstGeom prst="rect">
            <a:avLst/>
          </a:prstGeom>
          <a:ln>
            <a:solidFill>
              <a:srgbClr val="164B4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t>2008 M. Berman </a:t>
            </a:r>
          </a:p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t>effects of nature and urban exposure on attention</a:t>
            </a:r>
          </a:p>
          <a:p>
            <a:pPr marL="194739" indent="-198881" defTabSz="795527">
              <a:lnSpc>
                <a:spcPct val="90000"/>
              </a:lnSpc>
              <a:spcBef>
                <a:spcPts val="1300"/>
              </a:spcBef>
              <a:buSzPct val="100000"/>
              <a:buFont typeface="Arial"/>
              <a:buChar char="•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t>2 experiments</a:t>
            </a:r>
          </a:p>
          <a:p>
            <a:pPr marL="4142" indent="-8285" defTabSz="795527">
              <a:lnSpc>
                <a:spcPct val="90000"/>
              </a:lnSpc>
              <a:spcBef>
                <a:spcPts val="1300"/>
              </a:spcBef>
              <a:buFont typeface="Arial"/>
              <a:defRPr sz="1740">
                <a:latin typeface="+mn-lt"/>
                <a:ea typeface="+mn-ea"/>
                <a:cs typeface="+mn-cs"/>
                <a:sym typeface="Helvetica"/>
              </a:defRPr>
            </a:pPr>
            <a:r>
              <a:t>Experiments provided </a:t>
            </a:r>
            <a:r>
              <a:rPr b="1"/>
              <a:t>validation </a:t>
            </a:r>
            <a:r>
              <a:t>of</a:t>
            </a:r>
            <a:r>
              <a:rPr b="1"/>
              <a:t> </a:t>
            </a:r>
            <a:r>
              <a:t>ART with participants in nature and viewing nature by photos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Picture 2"/>
          <p:cNvPicPr>
            <a:picLocks noChangeAspect="1"/>
          </p:cNvPicPr>
          <p:nvPr/>
        </p:nvPicPr>
        <p:blipFill>
          <a:blip r:embed="rId3">
            <a:alphaModFix amt="70000"/>
            <a:extLst/>
          </a:blip>
          <a:srcRect l="0" t="0" r="35724" b="0"/>
          <a:stretch>
            <a:fillRect/>
          </a:stretch>
        </p:blipFill>
        <p:spPr>
          <a:xfrm>
            <a:off x="0" y="3569301"/>
            <a:ext cx="3656013" cy="3199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icture 10" descr="Picture 10"/>
          <p:cNvPicPr>
            <a:picLocks noChangeAspect="1"/>
          </p:cNvPicPr>
          <p:nvPr/>
        </p:nvPicPr>
        <p:blipFill>
          <a:blip r:embed="rId4">
            <a:alphaModFix amt="70000"/>
            <a:extLst/>
          </a:blip>
          <a:srcRect l="15646" t="0" r="17858" b="0"/>
          <a:stretch>
            <a:fillRect/>
          </a:stretch>
        </p:blipFill>
        <p:spPr>
          <a:xfrm>
            <a:off x="8302622" y="3565757"/>
            <a:ext cx="3886203" cy="3022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14" descr="Picture 14"/>
          <p:cNvPicPr>
            <a:picLocks noChangeAspect="1"/>
          </p:cNvPicPr>
          <p:nvPr/>
        </p:nvPicPr>
        <p:blipFill>
          <a:blip r:embed="rId5">
            <a:alphaModFix amt="20000"/>
            <a:extLst/>
          </a:blip>
          <a:stretch>
            <a:fillRect/>
          </a:stretch>
        </p:blipFill>
        <p:spPr>
          <a:xfrm>
            <a:off x="4125233" y="4495800"/>
            <a:ext cx="3778621" cy="21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12"/>
          <p:cNvSpPr txBox="1"/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pPr/>
            <a:r>
              <a:t>Research Question</a:t>
            </a:r>
          </a:p>
        </p:txBody>
      </p:sp>
      <p:sp>
        <p:nvSpPr>
          <p:cNvPr id="113" name="Content Placeholder 13"/>
          <p:cNvSpPr txBox="1"/>
          <p:nvPr>
            <p:ph type="body" sz="half" idx="1"/>
          </p:nvPr>
        </p:nvSpPr>
        <p:spPr>
          <a:xfrm>
            <a:off x="1304629" y="1476300"/>
            <a:ext cx="8991601" cy="2819401"/>
          </a:xfrm>
          <a:prstGeom prst="rect">
            <a:avLst/>
          </a:prstGeom>
        </p:spPr>
        <p:txBody>
          <a:bodyPr/>
          <a:lstStyle/>
          <a:p>
            <a:pPr lvl="1" marL="0" indent="274320">
              <a:lnSpc>
                <a:spcPct val="150000"/>
              </a:lnSpc>
              <a:spcBef>
                <a:spcPts val="600"/>
              </a:spcBef>
              <a:buSzTx/>
              <a:buNone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Can we </a:t>
            </a:r>
            <a:r>
              <a:rPr b="1"/>
              <a:t>measure</a:t>
            </a:r>
            <a:r>
              <a:t> positives </a:t>
            </a:r>
            <a:r>
              <a:rPr b="1"/>
              <a:t>effects</a:t>
            </a:r>
            <a:r>
              <a:t> for </a:t>
            </a:r>
            <a:r>
              <a:rPr b="1"/>
              <a:t>attention restoration</a:t>
            </a:r>
            <a:r>
              <a:t> on individuals exposed to </a:t>
            </a:r>
            <a:r>
              <a:rPr b="1"/>
              <a:t>nature scenes </a:t>
            </a:r>
            <a:r>
              <a:t>delivered through </a:t>
            </a:r>
            <a:r>
              <a:rPr b="1"/>
              <a:t>Virtual Reality </a:t>
            </a:r>
            <a:r>
              <a:t>at 10 or less minutes?</a:t>
            </a:r>
          </a:p>
        </p:txBody>
      </p:sp>
      <p:grpSp>
        <p:nvGrpSpPr>
          <p:cNvPr id="116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14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15" name="Picture 8" descr="Pictur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6771744" y="3649186"/>
            <a:ext cx="5417080" cy="3047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12"/>
          <p:cNvSpPr txBox="1"/>
          <p:nvPr>
            <p:ph type="title"/>
          </p:nvPr>
        </p:nvSpPr>
        <p:spPr>
          <a:xfrm>
            <a:off x="684212" y="333300"/>
            <a:ext cx="9601201" cy="809701"/>
          </a:xfrm>
          <a:prstGeom prst="rect">
            <a:avLst/>
          </a:prstGeom>
        </p:spPr>
        <p:txBody>
          <a:bodyPr/>
          <a:lstStyle/>
          <a:p>
            <a:pPr/>
            <a:r>
              <a:t>Research Method</a:t>
            </a:r>
          </a:p>
        </p:txBody>
      </p:sp>
      <p:sp>
        <p:nvSpPr>
          <p:cNvPr id="122" name="Content Placeholder 13"/>
          <p:cNvSpPr txBox="1"/>
          <p:nvPr>
            <p:ph type="body" sz="half" idx="1"/>
          </p:nvPr>
        </p:nvSpPr>
        <p:spPr>
          <a:xfrm>
            <a:off x="1293812" y="1676400"/>
            <a:ext cx="9601201" cy="3429000"/>
          </a:xfrm>
          <a:prstGeom prst="rect">
            <a:avLst/>
          </a:prstGeom>
        </p:spPr>
        <p:txBody>
          <a:bodyPr/>
          <a:lstStyle/>
          <a:p>
            <a:pPr/>
            <a:r>
              <a:t>For this study our group will conduct an </a:t>
            </a:r>
            <a:r>
              <a:rPr b="1"/>
              <a:t>experiment</a:t>
            </a:r>
            <a:r>
              <a:t> </a:t>
            </a:r>
          </a:p>
          <a:p>
            <a:pPr/>
            <a:r>
              <a:t>A combination of </a:t>
            </a:r>
            <a:r>
              <a:rPr b="1"/>
              <a:t>surveys</a:t>
            </a:r>
            <a:r>
              <a:t> and </a:t>
            </a:r>
            <a:r>
              <a:rPr b="1"/>
              <a:t>interactive test </a:t>
            </a:r>
            <a:r>
              <a:t>will be administered to assess attention </a:t>
            </a:r>
          </a:p>
          <a:p>
            <a:pPr>
              <a:defRPr b="1"/>
            </a:pPr>
            <a:r>
              <a:t>Quantitative data </a:t>
            </a:r>
            <a:r>
              <a:rPr b="0"/>
              <a:t>will be gathered and analysed</a:t>
            </a:r>
          </a:p>
        </p:txBody>
      </p:sp>
      <p:grpSp>
        <p:nvGrpSpPr>
          <p:cNvPr id="125" name="Group 6"/>
          <p:cNvGrpSpPr/>
          <p:nvPr/>
        </p:nvGrpSpPr>
        <p:grpSpPr>
          <a:xfrm>
            <a:off x="-2" y="5907785"/>
            <a:ext cx="12188826" cy="949323"/>
            <a:chOff x="0" y="0"/>
            <a:chExt cx="12188825" cy="949322"/>
          </a:xfrm>
        </p:grpSpPr>
        <p:sp>
          <p:nvSpPr>
            <p:cNvPr id="123" name="Rectangle 7"/>
            <p:cNvSpPr/>
            <p:nvPr/>
          </p:nvSpPr>
          <p:spPr>
            <a:xfrm>
              <a:off x="0" y="645414"/>
              <a:ext cx="12188826" cy="303909"/>
            </a:xfrm>
            <a:prstGeom prst="rect">
              <a:avLst/>
            </a:prstGeom>
            <a:solidFill>
              <a:srgbClr val="FFC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24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83704" y="0"/>
              <a:ext cx="703516" cy="949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erenity 16x9">
  <a:themeElements>
    <a:clrScheme name="Serenity 16x9">
      <a:dk1>
        <a:srgbClr val="164B4F"/>
      </a:dk1>
      <a:lt1>
        <a:srgbClr val="FFFFFF"/>
      </a:lt1>
      <a:dk2>
        <a:srgbClr val="A7A7A7"/>
      </a:dk2>
      <a:lt2>
        <a:srgbClr val="535353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0000FF"/>
      </a:hlink>
      <a:folHlink>
        <a:srgbClr val="FF00FF"/>
      </a:folHlink>
    </a:clrScheme>
    <a:fontScheme name="Serenity 16x9">
      <a:majorFont>
        <a:latin typeface="Euphemia"/>
        <a:ea typeface="Euphemia"/>
        <a:cs typeface="Euphemia"/>
      </a:majorFont>
      <a:minorFont>
        <a:latin typeface="Helvetica"/>
        <a:ea typeface="Helvetica"/>
        <a:cs typeface="Helvetica"/>
      </a:minorFont>
    </a:fontScheme>
    <a:fmtScheme name="Serenity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erenity 16x9">
  <a:themeElements>
    <a:clrScheme name="Serenity 16x9">
      <a:dk1>
        <a:srgbClr val="164B4F"/>
      </a:dk1>
      <a:lt1>
        <a:srgbClr val="4F3B39"/>
      </a:lt1>
      <a:dk2>
        <a:srgbClr val="A7A7A7"/>
      </a:dk2>
      <a:lt2>
        <a:srgbClr val="535353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0000FF"/>
      </a:hlink>
      <a:folHlink>
        <a:srgbClr val="FF00FF"/>
      </a:folHlink>
    </a:clrScheme>
    <a:fontScheme name="Serenity 16x9">
      <a:majorFont>
        <a:latin typeface="Euphemia"/>
        <a:ea typeface="Euphemia"/>
        <a:cs typeface="Euphemia"/>
      </a:majorFont>
      <a:minorFont>
        <a:latin typeface="Helvetica"/>
        <a:ea typeface="Helvetica"/>
        <a:cs typeface="Helvetica"/>
      </a:minorFont>
    </a:fontScheme>
    <a:fmtScheme name="Serenity 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64B4F"/>
            </a:solidFill>
            <a:effectLst/>
            <a:uFillTx/>
            <a:latin typeface="+mj-lt"/>
            <a:ea typeface="+mj-ea"/>
            <a:cs typeface="+mj-cs"/>
            <a:sym typeface="Euphem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